
<file path=[Content_Types].xml><?xml version="1.0" encoding="utf-8"?>
<Types xmlns="http://schemas.openxmlformats.org/package/2006/content-types">
  <Default Extension="com" ContentType="image/jpeg"/>
  <Default Extension="jpeg" ContentType="image/jpeg"/>
  <Default Extension="jpg" ContentType="image/jpeg"/>
  <Default Extension="jpg&amp;ehk=1hpK3e"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8"/>
  </p:handoutMasterIdLst>
  <p:sldIdLst>
    <p:sldId id="305" r:id="rId2"/>
    <p:sldId id="312" r:id="rId3"/>
    <p:sldId id="306" r:id="rId4"/>
    <p:sldId id="311" r:id="rId5"/>
    <p:sldId id="307" r:id="rId6"/>
    <p:sldId id="308" r:id="rId7"/>
    <p:sldId id="309" r:id="rId8"/>
    <p:sldId id="290" r:id="rId9"/>
    <p:sldId id="310" r:id="rId10"/>
    <p:sldId id="275" r:id="rId11"/>
    <p:sldId id="276" r:id="rId12"/>
    <p:sldId id="313" r:id="rId13"/>
    <p:sldId id="314" r:id="rId14"/>
    <p:sldId id="283" r:id="rId15"/>
    <p:sldId id="269" r:id="rId16"/>
    <p:sldId id="300"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2E31C75-36B8-4626-951E-3F4D133A93E2}" type="datetimeFigureOut">
              <a:rPr lang="en-US" smtClean="0"/>
              <a:t>1/18/2019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D54F39B-E95D-4F90-8394-F7A20C8C8D44}" type="slidenum">
              <a:rPr lang="en-US" smtClean="0"/>
              <a:t>‹#›</a:t>
            </a:fld>
            <a:endParaRPr lang="en-US" dirty="0"/>
          </a:p>
        </p:txBody>
      </p:sp>
    </p:spTree>
    <p:extLst>
      <p:ext uri="{BB962C8B-B14F-4D97-AF65-F5344CB8AC3E}">
        <p14:creationId xmlns:p14="http://schemas.microsoft.com/office/powerpoint/2010/main" val="38524067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4014081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3535697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F7A5432-46E8-47B6-9DB1-848ACBB56CB3}" type="slidenum">
              <a:rPr lang="en-US" smtClean="0"/>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1687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26326865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F7A5432-46E8-47B6-9DB1-848ACBB56CB3}" type="slidenum">
              <a:rPr lang="en-US" smtClean="0"/>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26386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2134247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2716794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4190994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3701372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222792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1814636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39570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2542658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75986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89347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12C3772-A80A-4F49-B72E-302CEDD4AC18}" type="datetimeFigureOut">
              <a:rPr lang="en-US" smtClean="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F7A5432-46E8-47B6-9DB1-848ACBB56CB3}" type="slidenum">
              <a:rPr lang="en-US" smtClean="0"/>
              <a:t>‹#›</a:t>
            </a:fld>
            <a:endParaRPr lang="en-US" dirty="0"/>
          </a:p>
        </p:txBody>
      </p:sp>
    </p:spTree>
    <p:extLst>
      <p:ext uri="{BB962C8B-B14F-4D97-AF65-F5344CB8AC3E}">
        <p14:creationId xmlns:p14="http://schemas.microsoft.com/office/powerpoint/2010/main" val="2296508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C12C3772-A80A-4F49-B72E-302CEDD4AC18}" type="datetimeFigureOut">
              <a:rPr lang="en-US" smtClean="0"/>
              <a:t>1/18/2019</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F7A5432-46E8-47B6-9DB1-848ACBB56CB3}" type="slidenum">
              <a:rPr lang="en-US" smtClean="0"/>
              <a:t>‹#›</a:t>
            </a:fld>
            <a:endParaRPr lang="en-US" dirty="0"/>
          </a:p>
        </p:txBody>
      </p:sp>
    </p:spTree>
    <p:extLst>
      <p:ext uri="{BB962C8B-B14F-4D97-AF65-F5344CB8AC3E}">
        <p14:creationId xmlns:p14="http://schemas.microsoft.com/office/powerpoint/2010/main" val="33833291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ms217goalsettingpd.wikispaces.com/Pre-Assessment+Strategies"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s://creativecommons.org/licenses/by-nc-nd/3.0/" TargetMode="External"/><Relationship Id="rId5" Type="http://schemas.openxmlformats.org/officeDocument/2006/relationships/hyperlink" Target="http://aliem.com/does-assessment-drive-learning" TargetMode="External"/><Relationship Id="rId4" Type="http://schemas.openxmlformats.org/officeDocument/2006/relationships/image" Target="../media/image5.com"/></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acscoc.org/pdf/2018%20POA%20Resource%20Manual.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sche.org/standard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ihe.neasc.org/standards-policies/standards-accreditation/standards-effective-july-1-201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justintarte.com/2012/10/assessments-and-role-they-play-in.html" TargetMode="External"/><Relationship Id="rId2" Type="http://schemas.openxmlformats.org/officeDocument/2006/relationships/image" Target="../media/image2.jpg&amp;ehk=1hpK3e"/><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Assessment Across Regions</a:t>
            </a:r>
          </a:p>
        </p:txBody>
      </p:sp>
      <p:sp>
        <p:nvSpPr>
          <p:cNvPr id="3" name="Subtitle 2"/>
          <p:cNvSpPr>
            <a:spLocks noGrp="1"/>
          </p:cNvSpPr>
          <p:nvPr>
            <p:ph type="subTitle" idx="1"/>
          </p:nvPr>
        </p:nvSpPr>
        <p:spPr>
          <a:xfrm>
            <a:off x="1928561" y="4777382"/>
            <a:ext cx="6600451" cy="1126283"/>
          </a:xfrm>
        </p:spPr>
        <p:txBody>
          <a:bodyPr>
            <a:normAutofit lnSpcReduction="10000"/>
          </a:bodyPr>
          <a:lstStyle/>
          <a:p>
            <a:r>
              <a:rPr lang="en-US" dirty="0"/>
              <a:t>SACSCOC </a:t>
            </a:r>
          </a:p>
          <a:p>
            <a:r>
              <a:rPr lang="en-US" dirty="0"/>
              <a:t>MSCHE</a:t>
            </a:r>
          </a:p>
          <a:p>
            <a:r>
              <a:rPr lang="en-US" dirty="0"/>
              <a:t>NECHE</a:t>
            </a:r>
          </a:p>
        </p:txBody>
      </p:sp>
    </p:spTree>
    <p:extLst>
      <p:ext uri="{BB962C8B-B14F-4D97-AF65-F5344CB8AC3E}">
        <p14:creationId xmlns:p14="http://schemas.microsoft.com/office/powerpoint/2010/main" val="2206764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87016-52F6-4737-BBB0-21513ECAACEE}"/>
              </a:ext>
            </a:extLst>
          </p:cNvPr>
          <p:cNvSpPr>
            <a:spLocks noGrp="1"/>
          </p:cNvSpPr>
          <p:nvPr>
            <p:ph type="title"/>
          </p:nvPr>
        </p:nvSpPr>
        <p:spPr>
          <a:xfrm>
            <a:off x="1945201" y="685800"/>
            <a:ext cx="6589199" cy="1280890"/>
          </a:xfrm>
        </p:spPr>
        <p:txBody>
          <a:bodyPr/>
          <a:lstStyle/>
          <a:p>
            <a:pPr algn="ctr"/>
            <a:r>
              <a:rPr lang="en-US" dirty="0"/>
              <a:t>Assessment in Context</a:t>
            </a:r>
          </a:p>
        </p:txBody>
      </p:sp>
      <p:sp>
        <p:nvSpPr>
          <p:cNvPr id="3" name="Content Placeholder 2">
            <a:extLst>
              <a:ext uri="{FF2B5EF4-FFF2-40B4-BE49-F238E27FC236}">
                <a16:creationId xmlns:a16="http://schemas.microsoft.com/office/drawing/2014/main" id="{891A8C79-FDB1-4D9C-9405-596036A789CF}"/>
              </a:ext>
            </a:extLst>
          </p:cNvPr>
          <p:cNvSpPr>
            <a:spLocks noGrp="1"/>
          </p:cNvSpPr>
          <p:nvPr>
            <p:ph idx="1"/>
          </p:nvPr>
        </p:nvSpPr>
        <p:spPr/>
        <p:txBody>
          <a:bodyPr>
            <a:noAutofit/>
          </a:bodyPr>
          <a:lstStyle/>
          <a:p>
            <a:r>
              <a:rPr lang="en-US" sz="2800" dirty="0"/>
              <a:t>First National Conference on Assessment in Higher Education</a:t>
            </a:r>
          </a:p>
          <a:p>
            <a:r>
              <a:rPr lang="en-US" sz="2800" dirty="0"/>
              <a:t>Columbia, SC</a:t>
            </a:r>
          </a:p>
          <a:p>
            <a:r>
              <a:rPr lang="en-US" sz="2800" dirty="0"/>
              <a:t>1985</a:t>
            </a:r>
          </a:p>
          <a:p>
            <a:r>
              <a:rPr lang="en-US" sz="2800" dirty="0"/>
              <a:t>Co-sponsored by the National Institute of Education (NIE) and American Association for Higher Education (AAHE)</a:t>
            </a:r>
          </a:p>
        </p:txBody>
      </p:sp>
    </p:spTree>
    <p:extLst>
      <p:ext uri="{BB962C8B-B14F-4D97-AF65-F5344CB8AC3E}">
        <p14:creationId xmlns:p14="http://schemas.microsoft.com/office/powerpoint/2010/main" val="914569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3BA10-58C0-40AA-9B18-3346C39B9205}"/>
              </a:ext>
            </a:extLst>
          </p:cNvPr>
          <p:cNvSpPr>
            <a:spLocks noGrp="1"/>
          </p:cNvSpPr>
          <p:nvPr>
            <p:ph type="title"/>
          </p:nvPr>
        </p:nvSpPr>
        <p:spPr/>
        <p:txBody>
          <a:bodyPr/>
          <a:lstStyle/>
          <a:p>
            <a:pPr algn="ctr"/>
            <a:r>
              <a:rPr lang="en-US" dirty="0"/>
              <a:t>Managing Assessment Terminology</a:t>
            </a:r>
          </a:p>
        </p:txBody>
      </p:sp>
      <p:sp>
        <p:nvSpPr>
          <p:cNvPr id="3" name="Content Placeholder 2">
            <a:extLst>
              <a:ext uri="{FF2B5EF4-FFF2-40B4-BE49-F238E27FC236}">
                <a16:creationId xmlns:a16="http://schemas.microsoft.com/office/drawing/2014/main" id="{FDCD17BC-D355-4A65-9A2A-4300B6644197}"/>
              </a:ext>
            </a:extLst>
          </p:cNvPr>
          <p:cNvSpPr>
            <a:spLocks noGrp="1"/>
          </p:cNvSpPr>
          <p:nvPr>
            <p:ph idx="1"/>
          </p:nvPr>
        </p:nvSpPr>
        <p:spPr/>
        <p:txBody>
          <a:bodyPr>
            <a:normAutofit fontScale="70000" lnSpcReduction="20000"/>
          </a:bodyPr>
          <a:lstStyle/>
          <a:p>
            <a:r>
              <a:rPr lang="en-US" sz="3800" dirty="0"/>
              <a:t>Goals</a:t>
            </a:r>
          </a:p>
          <a:p>
            <a:r>
              <a:rPr lang="en-US" sz="3800" dirty="0"/>
              <a:t>Objectives</a:t>
            </a:r>
          </a:p>
          <a:p>
            <a:r>
              <a:rPr lang="en-US" sz="3800" dirty="0"/>
              <a:t>Outcomes</a:t>
            </a:r>
          </a:p>
          <a:p>
            <a:r>
              <a:rPr lang="en-US" sz="3800" dirty="0"/>
              <a:t>Metrics/Measures/Strategies </a:t>
            </a:r>
          </a:p>
          <a:p>
            <a:r>
              <a:rPr lang="en-US" sz="3800" dirty="0"/>
              <a:t>Targets</a:t>
            </a:r>
          </a:p>
          <a:p>
            <a:r>
              <a:rPr lang="en-US" sz="3800" dirty="0"/>
              <a:t>Findings/Results</a:t>
            </a:r>
          </a:p>
          <a:p>
            <a:r>
              <a:rPr lang="en-US" sz="3800" dirty="0"/>
              <a:t>Planned Actions/Improvements</a:t>
            </a:r>
          </a:p>
          <a:p>
            <a:r>
              <a:rPr lang="en-US" sz="3800" dirty="0"/>
              <a:t>Closing the Loop</a:t>
            </a:r>
          </a:p>
          <a:p>
            <a:pPr marL="109728" indent="0">
              <a:buNone/>
            </a:pPr>
            <a:endParaRPr lang="en-US" dirty="0"/>
          </a:p>
          <a:p>
            <a:pPr marL="109728" indent="0">
              <a:buNone/>
            </a:pPr>
            <a:endParaRPr lang="en-US" dirty="0"/>
          </a:p>
        </p:txBody>
      </p:sp>
    </p:spTree>
    <p:extLst>
      <p:ext uri="{BB962C8B-B14F-4D97-AF65-F5344CB8AC3E}">
        <p14:creationId xmlns:p14="http://schemas.microsoft.com/office/powerpoint/2010/main" val="1735069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Organizing Systems</a:t>
            </a:r>
          </a:p>
        </p:txBody>
      </p:sp>
      <p:sp>
        <p:nvSpPr>
          <p:cNvPr id="3" name="Content Placeholder 2"/>
          <p:cNvSpPr>
            <a:spLocks noGrp="1"/>
          </p:cNvSpPr>
          <p:nvPr>
            <p:ph idx="1"/>
          </p:nvPr>
        </p:nvSpPr>
        <p:spPr/>
        <p:txBody>
          <a:bodyPr/>
          <a:lstStyle/>
          <a:p>
            <a:r>
              <a:rPr lang="en-US" dirty="0"/>
              <a:t>Starting at unit levels</a:t>
            </a:r>
          </a:p>
          <a:p>
            <a:pPr lvl="1"/>
            <a:r>
              <a:rPr lang="en-US" dirty="0"/>
              <a:t>Unit Assessment Committee</a:t>
            </a:r>
          </a:p>
          <a:p>
            <a:pPr lvl="1"/>
            <a:r>
              <a:rPr lang="en-US" dirty="0"/>
              <a:t>College-wide assessment committees</a:t>
            </a:r>
          </a:p>
          <a:p>
            <a:pPr lvl="1"/>
            <a:r>
              <a:rPr lang="en-US" dirty="0"/>
              <a:t>Creation of systematic methodology to collect information and engagement in assessment (samples circulated)</a:t>
            </a:r>
          </a:p>
          <a:p>
            <a:pPr lvl="1"/>
            <a:r>
              <a:rPr lang="en-US" dirty="0"/>
              <a:t>Alignment of assessment with institutional Strategic Plan</a:t>
            </a:r>
          </a:p>
          <a:p>
            <a:pPr marL="457200" lvl="1" indent="0">
              <a:buNone/>
            </a:pPr>
            <a:endParaRPr lang="en-US" dirty="0"/>
          </a:p>
        </p:txBody>
      </p:sp>
    </p:spTree>
    <p:extLst>
      <p:ext uri="{BB962C8B-B14F-4D97-AF65-F5344CB8AC3E}">
        <p14:creationId xmlns:p14="http://schemas.microsoft.com/office/powerpoint/2010/main" val="460818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Learned…</a:t>
            </a:r>
          </a:p>
        </p:txBody>
      </p:sp>
      <p:sp>
        <p:nvSpPr>
          <p:cNvPr id="3" name="Content Placeholder 2"/>
          <p:cNvSpPr>
            <a:spLocks noGrp="1"/>
          </p:cNvSpPr>
          <p:nvPr>
            <p:ph idx="1"/>
          </p:nvPr>
        </p:nvSpPr>
        <p:spPr/>
        <p:txBody>
          <a:bodyPr>
            <a:normAutofit/>
          </a:bodyPr>
          <a:lstStyle/>
          <a:p>
            <a:pPr marL="0" indent="0">
              <a:buNone/>
            </a:pPr>
            <a:endParaRPr lang="en-US" sz="3600" dirty="0"/>
          </a:p>
          <a:p>
            <a:pPr lvl="3"/>
            <a:endParaRPr lang="en-US" sz="3000" dirty="0"/>
          </a:p>
        </p:txBody>
      </p:sp>
      <p:pic>
        <p:nvPicPr>
          <p:cNvPr id="4" name="Picture 3" descr="professional learning – Jodi's Curriculum Corne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219200"/>
            <a:ext cx="8991600" cy="5638800"/>
          </a:xfrm>
          <a:prstGeom prst="rect">
            <a:avLst/>
          </a:prstGeom>
        </p:spPr>
      </p:pic>
    </p:spTree>
    <p:extLst>
      <p:ext uri="{BB962C8B-B14F-4D97-AF65-F5344CB8AC3E}">
        <p14:creationId xmlns:p14="http://schemas.microsoft.com/office/powerpoint/2010/main" val="3785015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747DC-0168-4409-BF54-E4BCFF842F39}"/>
              </a:ext>
            </a:extLst>
          </p:cNvPr>
          <p:cNvSpPr>
            <a:spLocks noGrp="1"/>
          </p:cNvSpPr>
          <p:nvPr>
            <p:ph type="title"/>
          </p:nvPr>
        </p:nvSpPr>
        <p:spPr/>
        <p:txBody>
          <a:bodyPr/>
          <a:lstStyle/>
          <a:p>
            <a:pPr algn="ctr"/>
            <a:br>
              <a:rPr lang="en-US" dirty="0"/>
            </a:br>
            <a:r>
              <a:rPr lang="en-US" b="1" dirty="0">
                <a:solidFill>
                  <a:srgbClr val="002060"/>
                </a:solidFill>
              </a:rPr>
              <a:t>DISCUSSION</a:t>
            </a:r>
          </a:p>
        </p:txBody>
      </p:sp>
      <p:pic>
        <p:nvPicPr>
          <p:cNvPr id="17" name="Content Placeholder 16">
            <a:extLst>
              <a:ext uri="{FF2B5EF4-FFF2-40B4-BE49-F238E27FC236}">
                <a16:creationId xmlns:a16="http://schemas.microsoft.com/office/drawing/2014/main" id="{D2CAA455-4AF1-4023-B4B9-A22F12B8C1F9}"/>
              </a:ext>
            </a:extLst>
          </p:cNvPr>
          <p:cNvPicPr>
            <a:picLocks noGrp="1" noChangeAspect="1"/>
          </p:cNvPicPr>
          <p:nvPr>
            <p:ph idx="1"/>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211318" y="3996847"/>
            <a:ext cx="54864" cy="51755"/>
          </a:xfrm>
        </p:spPr>
      </p:pic>
      <p:pic>
        <p:nvPicPr>
          <p:cNvPr id="20" name="Picture 19">
            <a:extLst>
              <a:ext uri="{FF2B5EF4-FFF2-40B4-BE49-F238E27FC236}">
                <a16:creationId xmlns:a16="http://schemas.microsoft.com/office/drawing/2014/main" id="{D18EAEF4-A5AC-4C08-9BB3-B9BA72A86A78}"/>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209800" y="2085975"/>
            <a:ext cx="6019800" cy="3518137"/>
          </a:xfrm>
          <a:prstGeom prst="rect">
            <a:avLst/>
          </a:prstGeom>
        </p:spPr>
      </p:pic>
      <p:sp>
        <p:nvSpPr>
          <p:cNvPr id="21" name="TextBox 20">
            <a:extLst>
              <a:ext uri="{FF2B5EF4-FFF2-40B4-BE49-F238E27FC236}">
                <a16:creationId xmlns:a16="http://schemas.microsoft.com/office/drawing/2014/main" id="{B41396B5-8A9D-4ED6-AE2E-81377C4DCAC8}"/>
              </a:ext>
            </a:extLst>
          </p:cNvPr>
          <p:cNvSpPr txBox="1"/>
          <p:nvPr/>
        </p:nvSpPr>
        <p:spPr>
          <a:xfrm>
            <a:off x="2333625" y="4772025"/>
            <a:ext cx="4476750" cy="230832"/>
          </a:xfrm>
          <a:prstGeom prst="rect">
            <a:avLst/>
          </a:prstGeom>
          <a:noFill/>
        </p:spPr>
        <p:txBody>
          <a:bodyPr wrap="square" rtlCol="0">
            <a:spAutoFit/>
          </a:bodyPr>
          <a:lstStyle/>
          <a:p>
            <a:r>
              <a:rPr lang="en-US" sz="900" dirty="0">
                <a:hlinkClick r:id="rId5" tooltip="http://aliem.com/does-assessment-drive-learning"/>
              </a:rPr>
              <a:t>This Photo</a:t>
            </a:r>
            <a:r>
              <a:rPr lang="en-US" sz="900" dirty="0"/>
              <a:t> by Unknown Author is licensed under </a:t>
            </a:r>
            <a:r>
              <a:rPr lang="en-US" sz="900" dirty="0">
                <a:hlinkClick r:id="rId6" tooltip="https://creativecommons.org/licenses/by-nc-nd/3.0/"/>
              </a:rPr>
              <a:t>CC BY-NC-ND</a:t>
            </a:r>
            <a:endParaRPr lang="en-US" sz="900" dirty="0"/>
          </a:p>
        </p:txBody>
      </p:sp>
    </p:spTree>
    <p:extLst>
      <p:ext uri="{BB962C8B-B14F-4D97-AF65-F5344CB8AC3E}">
        <p14:creationId xmlns:p14="http://schemas.microsoft.com/office/powerpoint/2010/main" val="4293217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IRM[A] – [Approach] to Assessment</a:t>
            </a:r>
          </a:p>
        </p:txBody>
      </p:sp>
      <p:sp>
        <p:nvSpPr>
          <p:cNvPr id="3" name="Content Placeholder 2"/>
          <p:cNvSpPr>
            <a:spLocks noGrp="1"/>
          </p:cNvSpPr>
          <p:nvPr>
            <p:ph idx="1"/>
          </p:nvPr>
        </p:nvSpPr>
        <p:spPr/>
        <p:txBody>
          <a:bodyPr>
            <a:noAutofit/>
          </a:bodyPr>
          <a:lstStyle/>
          <a:p>
            <a:r>
              <a:rPr lang="en-US" sz="1600" dirty="0"/>
              <a:t>Introductory</a:t>
            </a:r>
          </a:p>
          <a:p>
            <a:r>
              <a:rPr lang="en-US" sz="1600" dirty="0"/>
              <a:t>Reinforcement</a:t>
            </a:r>
          </a:p>
          <a:p>
            <a:r>
              <a:rPr lang="en-US" sz="1600" dirty="0"/>
              <a:t>Mastery </a:t>
            </a:r>
          </a:p>
          <a:p>
            <a:r>
              <a:rPr lang="en-US" sz="1600" dirty="0"/>
              <a:t>In this process, the program looks across the curriculum and determines which courses meet a specific standard at the </a:t>
            </a:r>
            <a:r>
              <a:rPr lang="en-US" sz="1600" b="1" dirty="0"/>
              <a:t>Introductory, Reinforcement, and Mastery levels of assessment</a:t>
            </a:r>
            <a:r>
              <a:rPr lang="en-US" sz="1600" dirty="0"/>
              <a:t>. </a:t>
            </a:r>
          </a:p>
          <a:p>
            <a:r>
              <a:rPr lang="en-US" sz="1600" dirty="0"/>
              <a:t>For each stated standard, the program should determine which courses will meet each standard.  </a:t>
            </a:r>
          </a:p>
          <a:p>
            <a:r>
              <a:rPr lang="en-US" sz="1600" dirty="0"/>
              <a:t>Then, the program should establish which assignments will meet each standard and at a determined level of assessment.  Actual outcomes should be monitored.  It is based on these outcomes that programmatic decisions may be made on how to use those outcomes to improve the program. </a:t>
            </a:r>
          </a:p>
        </p:txBody>
      </p:sp>
    </p:spTree>
    <p:extLst>
      <p:ext uri="{BB962C8B-B14F-4D97-AF65-F5344CB8AC3E}">
        <p14:creationId xmlns:p14="http://schemas.microsoft.com/office/powerpoint/2010/main" val="2110379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47127"/>
            <a:ext cx="7121235" cy="1280890"/>
          </a:xfrm>
        </p:spPr>
        <p:txBody>
          <a:bodyPr>
            <a:normAutofit fontScale="90000"/>
          </a:bodyPr>
          <a:lstStyle/>
          <a:p>
            <a:pPr algn="ctr"/>
            <a:r>
              <a:rPr lang="en-US" sz="3100" dirty="0"/>
              <a:t>Sample </a:t>
            </a:r>
            <a:br>
              <a:rPr lang="en-US" sz="3100" dirty="0"/>
            </a:br>
            <a:r>
              <a:rPr lang="en-US" sz="3100" dirty="0"/>
              <a:t>Program Assessment Template</a:t>
            </a:r>
            <a:br>
              <a:rPr lang="en-US" dirty="0"/>
            </a:br>
            <a:r>
              <a:rPr lang="en-US" sz="2700" dirty="0"/>
              <a:t>(Can be modified for course level assessment)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41796204"/>
              </p:ext>
            </p:extLst>
          </p:nvPr>
        </p:nvGraphicFramePr>
        <p:xfrm>
          <a:off x="1447801" y="2131799"/>
          <a:ext cx="7086599" cy="3781852"/>
        </p:xfrm>
        <a:graphic>
          <a:graphicData uri="http://schemas.openxmlformats.org/drawingml/2006/table">
            <a:tbl>
              <a:tblPr firstRow="1" firstCol="1" bandRow="1">
                <a:tableStyleId>{5C22544A-7EE6-4342-B048-85BDC9FD1C3A}</a:tableStyleId>
              </a:tblPr>
              <a:tblGrid>
                <a:gridCol w="679918">
                  <a:extLst>
                    <a:ext uri="{9D8B030D-6E8A-4147-A177-3AD203B41FA5}">
                      <a16:colId xmlns:a16="http://schemas.microsoft.com/office/drawing/2014/main" val="1821658066"/>
                    </a:ext>
                  </a:extLst>
                </a:gridCol>
                <a:gridCol w="793240">
                  <a:extLst>
                    <a:ext uri="{9D8B030D-6E8A-4147-A177-3AD203B41FA5}">
                      <a16:colId xmlns:a16="http://schemas.microsoft.com/office/drawing/2014/main" val="2131112590"/>
                    </a:ext>
                  </a:extLst>
                </a:gridCol>
                <a:gridCol w="1022342">
                  <a:extLst>
                    <a:ext uri="{9D8B030D-6E8A-4147-A177-3AD203B41FA5}">
                      <a16:colId xmlns:a16="http://schemas.microsoft.com/office/drawing/2014/main" val="3759222219"/>
                    </a:ext>
                  </a:extLst>
                </a:gridCol>
                <a:gridCol w="1012489">
                  <a:extLst>
                    <a:ext uri="{9D8B030D-6E8A-4147-A177-3AD203B41FA5}">
                      <a16:colId xmlns:a16="http://schemas.microsoft.com/office/drawing/2014/main" val="3166625124"/>
                    </a:ext>
                  </a:extLst>
                </a:gridCol>
                <a:gridCol w="880283">
                  <a:extLst>
                    <a:ext uri="{9D8B030D-6E8A-4147-A177-3AD203B41FA5}">
                      <a16:colId xmlns:a16="http://schemas.microsoft.com/office/drawing/2014/main" val="3407750261"/>
                    </a:ext>
                  </a:extLst>
                </a:gridCol>
                <a:gridCol w="991959">
                  <a:extLst>
                    <a:ext uri="{9D8B030D-6E8A-4147-A177-3AD203B41FA5}">
                      <a16:colId xmlns:a16="http://schemas.microsoft.com/office/drawing/2014/main" val="1459898645"/>
                    </a:ext>
                  </a:extLst>
                </a:gridCol>
                <a:gridCol w="920519">
                  <a:extLst>
                    <a:ext uri="{9D8B030D-6E8A-4147-A177-3AD203B41FA5}">
                      <a16:colId xmlns:a16="http://schemas.microsoft.com/office/drawing/2014/main" val="924369039"/>
                    </a:ext>
                  </a:extLst>
                </a:gridCol>
                <a:gridCol w="785849">
                  <a:extLst>
                    <a:ext uri="{9D8B030D-6E8A-4147-A177-3AD203B41FA5}">
                      <a16:colId xmlns:a16="http://schemas.microsoft.com/office/drawing/2014/main" val="40934505"/>
                    </a:ext>
                  </a:extLst>
                </a:gridCol>
              </a:tblGrid>
              <a:tr h="257256">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Goal</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Objective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Outcome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Target</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Measure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Finding</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Action</a:t>
                      </a:r>
                    </a:p>
                    <a:p>
                      <a:pPr marL="0" marR="0">
                        <a:lnSpc>
                          <a:spcPct val="107000"/>
                        </a:lnSpc>
                        <a:spcBef>
                          <a:spcPts val="0"/>
                        </a:spcBef>
                        <a:spcAft>
                          <a:spcPts val="0"/>
                        </a:spcAft>
                      </a:pPr>
                      <a:r>
                        <a:rPr lang="en-US" sz="800" dirty="0">
                          <a:effectLst/>
                        </a:rPr>
                        <a:t>(CtL)</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extLst>
                  <a:ext uri="{0D108BD9-81ED-4DB2-BD59-A6C34878D82A}">
                    <a16:rowId xmlns:a16="http://schemas.microsoft.com/office/drawing/2014/main" val="902229176"/>
                  </a:ext>
                </a:extLst>
              </a:tr>
              <a:tr h="694819">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Program</a:t>
                      </a: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extLst>
                  <a:ext uri="{0D108BD9-81ED-4DB2-BD59-A6C34878D82A}">
                    <a16:rowId xmlns:a16="http://schemas.microsoft.com/office/drawing/2014/main" val="2283278121"/>
                  </a:ext>
                </a:extLst>
              </a:tr>
              <a:tr h="872394">
                <a:tc>
                  <a:txBody>
                    <a:bodyPr/>
                    <a:lstStyle/>
                    <a:p>
                      <a:pPr marL="0" marR="0">
                        <a:lnSpc>
                          <a:spcPct val="107000"/>
                        </a:lnSpc>
                        <a:spcBef>
                          <a:spcPts val="0"/>
                        </a:spcBef>
                        <a:spcAft>
                          <a:spcPts val="0"/>
                        </a:spcAft>
                      </a:pPr>
                      <a:r>
                        <a:rPr lang="en-US" sz="800" dirty="0">
                          <a:effectLst/>
                        </a:rPr>
                        <a:t>Program</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extLst>
                  <a:ext uri="{0D108BD9-81ED-4DB2-BD59-A6C34878D82A}">
                    <a16:rowId xmlns:a16="http://schemas.microsoft.com/office/drawing/2014/main" val="2242635421"/>
                  </a:ext>
                </a:extLst>
              </a:tr>
              <a:tr h="907454">
                <a:tc>
                  <a:txBody>
                    <a:bodyPr/>
                    <a:lstStyle/>
                    <a:p>
                      <a:pPr marL="0" marR="0">
                        <a:lnSpc>
                          <a:spcPct val="107000"/>
                        </a:lnSpc>
                        <a:spcBef>
                          <a:spcPts val="0"/>
                        </a:spcBef>
                        <a:spcAft>
                          <a:spcPts val="0"/>
                        </a:spcAft>
                      </a:pPr>
                      <a:r>
                        <a:rPr lang="en-US" sz="800" dirty="0">
                          <a:effectLst/>
                        </a:rPr>
                        <a:t>Program</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extLst>
                  <a:ext uri="{0D108BD9-81ED-4DB2-BD59-A6C34878D82A}">
                    <a16:rowId xmlns:a16="http://schemas.microsoft.com/office/drawing/2014/main" val="2913801368"/>
                  </a:ext>
                </a:extLst>
              </a:tr>
              <a:tr h="1046327">
                <a:tc>
                  <a:txBody>
                    <a:bodyPr/>
                    <a:lstStyle/>
                    <a:p>
                      <a:pPr marL="0" marR="0">
                        <a:lnSpc>
                          <a:spcPct val="107000"/>
                        </a:lnSpc>
                        <a:spcBef>
                          <a:spcPts val="0"/>
                        </a:spcBef>
                        <a:spcAft>
                          <a:spcPts val="0"/>
                        </a:spcAft>
                      </a:pPr>
                      <a:r>
                        <a:rPr lang="en-US" sz="800" dirty="0">
                          <a:effectLst/>
                        </a:rPr>
                        <a:t>Program</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tc>
                  <a:txBody>
                    <a:bodyPr/>
                    <a:lstStyle/>
                    <a:p>
                      <a:pPr marL="0" marR="0">
                        <a:lnSpc>
                          <a:spcPct val="107000"/>
                        </a:lnSpc>
                        <a:spcBef>
                          <a:spcPts val="0"/>
                        </a:spcBef>
                        <a:spcAft>
                          <a:spcPts val="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9175" marR="49175" marT="0" marB="0"/>
                </a:tc>
                <a:extLst>
                  <a:ext uri="{0D108BD9-81ED-4DB2-BD59-A6C34878D82A}">
                    <a16:rowId xmlns:a16="http://schemas.microsoft.com/office/drawing/2014/main" val="1148988231"/>
                  </a:ext>
                </a:extLst>
              </a:tr>
            </a:tbl>
          </a:graphicData>
        </a:graphic>
      </p:graphicFrame>
      <p:sp>
        <p:nvSpPr>
          <p:cNvPr id="5"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Program Assessment Template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5670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Assessment and Accreditation Work </a:t>
            </a:r>
          </a:p>
        </p:txBody>
      </p:sp>
      <p:sp>
        <p:nvSpPr>
          <p:cNvPr id="3" name="Content Placeholder 2"/>
          <p:cNvSpPr>
            <a:spLocks noGrp="1"/>
          </p:cNvSpPr>
          <p:nvPr>
            <p:ph idx="1"/>
          </p:nvPr>
        </p:nvSpPr>
        <p:spPr/>
        <p:txBody>
          <a:bodyPr>
            <a:normAutofit fontScale="85000" lnSpcReduction="20000"/>
          </a:bodyPr>
          <a:lstStyle/>
          <a:p>
            <a:r>
              <a:rPr lang="en-US" dirty="0"/>
              <a:t>SACSCOC – Southern Association of Colleges and Schools Commission on Colleges</a:t>
            </a:r>
          </a:p>
          <a:p>
            <a:pPr lvl="1"/>
            <a:r>
              <a:rPr lang="en-US" dirty="0"/>
              <a:t>Faculty at Morehouse College, Department Chair of English at Texas Southern University, and Founding Director of MFA Program in Writing and MA Program in Arts Administration at SCAD (Savannah College of Art &amp;Design)</a:t>
            </a:r>
          </a:p>
          <a:p>
            <a:r>
              <a:rPr lang="en-US" dirty="0"/>
              <a:t>MSCHE – Middle States Commission on Higher Education</a:t>
            </a:r>
          </a:p>
          <a:p>
            <a:pPr lvl="1"/>
            <a:r>
              <a:rPr lang="en-US" dirty="0"/>
              <a:t>Dean of the College of Liberal Arts and Social Sciences at UVI (University of the Virgin Islands) and Vice Provost for Assessment and Curriculum at Ramapo College of New Jersey </a:t>
            </a:r>
          </a:p>
          <a:p>
            <a:r>
              <a:rPr lang="en-US" dirty="0"/>
              <a:t>NECHE – New England Commission on Higher Education</a:t>
            </a:r>
          </a:p>
          <a:p>
            <a:pPr lvl="2"/>
            <a:r>
              <a:rPr lang="en-US" dirty="0"/>
              <a:t>How do I pronounce the new acronym? • Glad you asked. </a:t>
            </a:r>
          </a:p>
          <a:p>
            <a:pPr lvl="2"/>
            <a:r>
              <a:rPr lang="en-US" dirty="0"/>
              <a:t>It’s neh-chee.</a:t>
            </a:r>
          </a:p>
          <a:p>
            <a:pPr lvl="1"/>
            <a:r>
              <a:rPr lang="en-US" dirty="0"/>
              <a:t>Vice President of Academic Affairs at MCLA (Massachusetts College of Liberal Arts)</a:t>
            </a:r>
          </a:p>
          <a:p>
            <a:endParaRPr lang="en-US" dirty="0"/>
          </a:p>
        </p:txBody>
      </p:sp>
    </p:spTree>
    <p:extLst>
      <p:ext uri="{BB962C8B-B14F-4D97-AF65-F5344CB8AC3E}">
        <p14:creationId xmlns:p14="http://schemas.microsoft.com/office/powerpoint/2010/main" val="194133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70238"/>
            <a:ext cx="6589199" cy="1280890"/>
          </a:xfrm>
        </p:spPr>
        <p:txBody>
          <a:bodyPr/>
          <a:lstStyle/>
          <a:p>
            <a:r>
              <a:rPr lang="en-US" dirty="0"/>
              <a:t>Oversight Work</a:t>
            </a:r>
          </a:p>
        </p:txBody>
      </p:sp>
      <p:sp>
        <p:nvSpPr>
          <p:cNvPr id="3" name="Content Placeholder 2"/>
          <p:cNvSpPr>
            <a:spLocks noGrp="1"/>
          </p:cNvSpPr>
          <p:nvPr>
            <p:ph idx="1"/>
          </p:nvPr>
        </p:nvSpPr>
        <p:spPr>
          <a:xfrm>
            <a:off x="1981200" y="2051128"/>
            <a:ext cx="6591985" cy="3777622"/>
          </a:xfrm>
        </p:spPr>
        <p:txBody>
          <a:bodyPr>
            <a:normAutofit/>
          </a:bodyPr>
          <a:lstStyle/>
          <a:p>
            <a:r>
              <a:rPr lang="en-US" dirty="0"/>
              <a:t>CHEA (Council for Higher Education Accreditation)</a:t>
            </a:r>
          </a:p>
          <a:p>
            <a:r>
              <a:rPr lang="en-US" dirty="0"/>
              <a:t>Member, Committee on Recognition</a:t>
            </a:r>
          </a:p>
          <a:p>
            <a:pPr marL="0" indent="0">
              <a:buNone/>
            </a:pPr>
            <a:r>
              <a:rPr lang="en-US" dirty="0"/>
              <a:t>Involves the periodic scrutiny of accrediting organizations based on the standards and requirements of the CHEA Recognition Policy and Procedures. </a:t>
            </a:r>
          </a:p>
          <a:p>
            <a:pPr marL="0" indent="0">
              <a:buNone/>
            </a:pPr>
            <a:r>
              <a:rPr lang="en-US" dirty="0"/>
              <a:t>It includes working with accrediting organizations seeking recognition as well as those currently operating.  </a:t>
            </a:r>
          </a:p>
          <a:p>
            <a:pPr marL="0" indent="0">
              <a:buNone/>
            </a:pPr>
            <a:r>
              <a:rPr lang="en-US" dirty="0"/>
              <a:t>At present, 60 national, regional and programmatic organizations are recognized by CHEA.</a:t>
            </a:r>
          </a:p>
        </p:txBody>
      </p:sp>
    </p:spTree>
    <p:extLst>
      <p:ext uri="{BB962C8B-B14F-4D97-AF65-F5344CB8AC3E}">
        <p14:creationId xmlns:p14="http://schemas.microsoft.com/office/powerpoint/2010/main" val="4075120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r>
              <a:rPr lang="en-US" dirty="0"/>
              <a:t>Why Engage in Assessment?</a:t>
            </a:r>
          </a:p>
        </p:txBody>
      </p:sp>
      <p:sp>
        <p:nvSpPr>
          <p:cNvPr id="3" name="Content Placeholder 2"/>
          <p:cNvSpPr>
            <a:spLocks noGrp="1"/>
          </p:cNvSpPr>
          <p:nvPr>
            <p:ph idx="1"/>
          </p:nvPr>
        </p:nvSpPr>
        <p:spPr/>
        <p:txBody>
          <a:bodyPr/>
          <a:lstStyle/>
          <a:p>
            <a:r>
              <a:rPr lang="en-US" dirty="0"/>
              <a:t>Yes…for accreditation but so much more</a:t>
            </a:r>
          </a:p>
          <a:p>
            <a:r>
              <a:rPr lang="en-US" dirty="0"/>
              <a:t>Assessment is for constant attention to the work we do to educate and support students at the highest possible levels with a focus on the very best of both traditional and contemporary knowledge, skills, and methodologies</a:t>
            </a:r>
          </a:p>
          <a:p>
            <a:r>
              <a:rPr lang="en-US" dirty="0"/>
              <a:t>Assessment is to remind us as staff and faculty of our responsibility for continuous improvement and not a hasty attention ‘recap’ every 5 and 10 years  of assessment across the institution</a:t>
            </a:r>
          </a:p>
          <a:p>
            <a:r>
              <a:rPr lang="en-US" dirty="0"/>
              <a:t>And, besides, it is so enjoyable!  </a:t>
            </a:r>
          </a:p>
        </p:txBody>
      </p:sp>
      <p:pic>
        <p:nvPicPr>
          <p:cNvPr id="4" name="Picture 3" descr="TexaGermaNadian: More You Know Monday - Birthday Editio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0800" y="5042488"/>
            <a:ext cx="2722418" cy="1815512"/>
          </a:xfrm>
          <a:prstGeom prst="rect">
            <a:avLst/>
          </a:prstGeom>
        </p:spPr>
      </p:pic>
    </p:spTree>
    <p:extLst>
      <p:ext uri="{BB962C8B-B14F-4D97-AF65-F5344CB8AC3E}">
        <p14:creationId xmlns:p14="http://schemas.microsoft.com/office/powerpoint/2010/main" val="2264771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SACS</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a:hlinkClick r:id="rId2"/>
              </a:rPr>
              <a:t>http://www.sacscoc.org/pdf/2018%20POA%20Resource%20Manual.pdf</a:t>
            </a:r>
            <a:r>
              <a:rPr lang="en-US" dirty="0"/>
              <a:t> </a:t>
            </a:r>
          </a:p>
          <a:p>
            <a:pPr marL="0" indent="0">
              <a:buNone/>
            </a:pPr>
            <a:r>
              <a:rPr lang="en-US" dirty="0"/>
              <a:t>(p. 162)</a:t>
            </a:r>
          </a:p>
          <a:p>
            <a:pPr marL="0" indent="0">
              <a:buNone/>
            </a:pPr>
            <a:endParaRPr lang="en-US" dirty="0"/>
          </a:p>
          <a:p>
            <a:pPr marL="0" indent="0">
              <a:buNone/>
            </a:pPr>
            <a:r>
              <a:rPr lang="en-US" dirty="0"/>
              <a:t>	Fourteen Standards with most having 3-5 subsections</a:t>
            </a:r>
          </a:p>
        </p:txBody>
      </p:sp>
    </p:spTree>
    <p:extLst>
      <p:ext uri="{BB962C8B-B14F-4D97-AF65-F5344CB8AC3E}">
        <p14:creationId xmlns:p14="http://schemas.microsoft.com/office/powerpoint/2010/main" val="816574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MSCHE</a:t>
            </a:r>
          </a:p>
        </p:txBody>
      </p:sp>
      <p:sp>
        <p:nvSpPr>
          <p:cNvPr id="3" name="Content Placeholder 2"/>
          <p:cNvSpPr>
            <a:spLocks noGrp="1"/>
          </p:cNvSpPr>
          <p:nvPr>
            <p:ph idx="1"/>
          </p:nvPr>
        </p:nvSpPr>
        <p:spPr/>
        <p:txBody>
          <a:bodyPr/>
          <a:lstStyle/>
          <a:p>
            <a:r>
              <a:rPr lang="en-US" dirty="0">
                <a:hlinkClick r:id="rId2"/>
              </a:rPr>
              <a:t>https://www.msche.org/standards/</a:t>
            </a:r>
            <a:endParaRPr lang="en-US" dirty="0"/>
          </a:p>
          <a:p>
            <a:pPr marL="0" indent="0">
              <a:buNone/>
            </a:pPr>
            <a:r>
              <a:rPr lang="en-US" dirty="0"/>
              <a:t>	</a:t>
            </a:r>
          </a:p>
          <a:p>
            <a:pPr marL="0" indent="0">
              <a:buNone/>
            </a:pPr>
            <a:r>
              <a:rPr lang="en-US" dirty="0"/>
              <a:t>		Seven Standards</a:t>
            </a:r>
          </a:p>
          <a:p>
            <a:pPr marL="0" indent="0">
              <a:buNone/>
            </a:pPr>
            <a:r>
              <a:rPr lang="en-US" dirty="0"/>
              <a:t>	</a:t>
            </a:r>
          </a:p>
          <a:p>
            <a:pPr marL="0" indent="0">
              <a:buNone/>
            </a:pPr>
            <a:r>
              <a:rPr lang="en-US" dirty="0"/>
              <a:t>		Fifteen Requirements of Affiliation</a:t>
            </a:r>
          </a:p>
        </p:txBody>
      </p:sp>
    </p:spTree>
    <p:extLst>
      <p:ext uri="{BB962C8B-B14F-4D97-AF65-F5344CB8AC3E}">
        <p14:creationId xmlns:p14="http://schemas.microsoft.com/office/powerpoint/2010/main" val="4089782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NECHE</a:t>
            </a:r>
          </a:p>
        </p:txBody>
      </p:sp>
      <p:sp>
        <p:nvSpPr>
          <p:cNvPr id="3" name="Content Placeholder 2"/>
          <p:cNvSpPr>
            <a:spLocks noGrp="1"/>
          </p:cNvSpPr>
          <p:nvPr>
            <p:ph idx="1"/>
          </p:nvPr>
        </p:nvSpPr>
        <p:spPr/>
        <p:txBody>
          <a:bodyPr/>
          <a:lstStyle/>
          <a:p>
            <a:r>
              <a:rPr lang="en-US" dirty="0">
                <a:hlinkClick r:id="rId2"/>
              </a:rPr>
              <a:t>https://cihe.neasc.org/standards-policies/standards-accreditation/standards-effective-july-1-2016</a:t>
            </a:r>
            <a:endParaRPr lang="en-US" dirty="0"/>
          </a:p>
          <a:p>
            <a:pPr marL="0" indent="0">
              <a:buNone/>
            </a:pPr>
            <a:endParaRPr lang="en-US" dirty="0"/>
          </a:p>
          <a:p>
            <a:pPr marL="0" indent="0">
              <a:buNone/>
            </a:pPr>
            <a:r>
              <a:rPr lang="en-US" dirty="0"/>
              <a:t>		Nine Standards</a:t>
            </a:r>
          </a:p>
        </p:txBody>
      </p:sp>
    </p:spTree>
    <p:extLst>
      <p:ext uri="{BB962C8B-B14F-4D97-AF65-F5344CB8AC3E}">
        <p14:creationId xmlns:p14="http://schemas.microsoft.com/office/powerpoint/2010/main" val="53281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FB10B-F437-49D0-B5CA-9F2466503B84}"/>
              </a:ext>
            </a:extLst>
          </p:cNvPr>
          <p:cNvSpPr>
            <a:spLocks noGrp="1"/>
          </p:cNvSpPr>
          <p:nvPr>
            <p:ph type="title"/>
          </p:nvPr>
        </p:nvSpPr>
        <p:spPr/>
        <p:txBody>
          <a:bodyPr>
            <a:normAutofit fontScale="90000"/>
          </a:bodyPr>
          <a:lstStyle/>
          <a:p>
            <a:pPr algn="ctr"/>
            <a:r>
              <a:rPr lang="en-US" b="1" dirty="0">
                <a:solidFill>
                  <a:schemeClr val="tx1"/>
                </a:solidFill>
              </a:rPr>
              <a:t>PROGRAM ASSESSMENT</a:t>
            </a:r>
            <a:br>
              <a:rPr lang="en-US" dirty="0"/>
            </a:br>
            <a:r>
              <a:rPr lang="en-US" sz="2400" b="1" dirty="0"/>
              <a:t>PLANNED &amp; SYSTEMATIC</a:t>
            </a:r>
            <a:br>
              <a:rPr lang="en-US" sz="2400" b="1" dirty="0"/>
            </a:br>
            <a:br>
              <a:rPr lang="en-US" sz="2400" b="1" dirty="0"/>
            </a:br>
            <a:endParaRPr lang="en-US" sz="900" b="1" dirty="0"/>
          </a:p>
        </p:txBody>
      </p:sp>
      <p:pic>
        <p:nvPicPr>
          <p:cNvPr id="10" name="Content Placeholder 9">
            <a:extLst>
              <a:ext uri="{FF2B5EF4-FFF2-40B4-BE49-F238E27FC236}">
                <a16:creationId xmlns:a16="http://schemas.microsoft.com/office/drawing/2014/main" id="{C4ECBC7A-82A4-4057-999D-70E9D91C2292}"/>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438400" y="2286000"/>
            <a:ext cx="4572000" cy="3657600"/>
          </a:xfrm>
        </p:spPr>
      </p:pic>
    </p:spTree>
    <p:extLst>
      <p:ext uri="{BB962C8B-B14F-4D97-AF65-F5344CB8AC3E}">
        <p14:creationId xmlns:p14="http://schemas.microsoft.com/office/powerpoint/2010/main" val="762265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Establishing Institutional-Wide Assessment Guidelines</a:t>
            </a:r>
          </a:p>
        </p:txBody>
      </p:sp>
      <p:sp>
        <p:nvSpPr>
          <p:cNvPr id="3" name="Content Placeholder 2"/>
          <p:cNvSpPr>
            <a:spLocks noGrp="1"/>
          </p:cNvSpPr>
          <p:nvPr>
            <p:ph idx="1"/>
          </p:nvPr>
        </p:nvSpPr>
        <p:spPr/>
        <p:txBody>
          <a:bodyPr/>
          <a:lstStyle/>
          <a:p>
            <a:r>
              <a:rPr lang="en-US" dirty="0"/>
              <a:t>Academic </a:t>
            </a:r>
          </a:p>
          <a:p>
            <a:r>
              <a:rPr lang="en-US" dirty="0"/>
              <a:t>Academic Support</a:t>
            </a:r>
          </a:p>
          <a:p>
            <a:r>
              <a:rPr lang="en-US" dirty="0"/>
              <a:t>Academic Integrity</a:t>
            </a:r>
          </a:p>
          <a:p>
            <a:r>
              <a:rPr lang="en-US" dirty="0"/>
              <a:t>Organization and Structure</a:t>
            </a:r>
          </a:p>
          <a:p>
            <a:r>
              <a:rPr lang="en-US" dirty="0"/>
              <a:t>Planning and Evaluation</a:t>
            </a:r>
          </a:p>
          <a:p>
            <a:r>
              <a:rPr lang="en-US" dirty="0"/>
              <a:t>Teaching, Learning, and Scholarship</a:t>
            </a:r>
          </a:p>
          <a:p>
            <a:r>
              <a:rPr lang="en-US" dirty="0"/>
              <a:t>Financial Acumen</a:t>
            </a:r>
          </a:p>
          <a:p>
            <a:r>
              <a:rPr lang="en-US" dirty="0"/>
              <a:t>Public Disclosure</a:t>
            </a:r>
          </a:p>
          <a:p>
            <a:pPr marL="0" indent="0">
              <a:buNone/>
            </a:pPr>
            <a:r>
              <a:rPr lang="en-US" dirty="0"/>
              <a:t>	(Discuss handout)</a:t>
            </a:r>
          </a:p>
        </p:txBody>
      </p:sp>
    </p:spTree>
    <p:extLst>
      <p:ext uri="{BB962C8B-B14F-4D97-AF65-F5344CB8AC3E}">
        <p14:creationId xmlns:p14="http://schemas.microsoft.com/office/powerpoint/2010/main" val="47281724"/>
      </p:ext>
    </p:extLst>
  </p:cSld>
  <p:clrMapOvr>
    <a:masterClrMapping/>
  </p:clrMapOvr>
</p:sld>
</file>

<file path=ppt/theme/theme1.xml><?xml version="1.0" encoding="utf-8"?>
<a:theme xmlns:a="http://schemas.openxmlformats.org/drawingml/2006/main" name="Wisp">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1325</TotalTime>
  <Words>597</Words>
  <Application>Microsoft Office PowerPoint</Application>
  <PresentationFormat>On-screen Show (4:3)</PresentationFormat>
  <Paragraphs>125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Wingdings 3</vt:lpstr>
      <vt:lpstr>Wisp</vt:lpstr>
      <vt:lpstr>Assessment Across Regions</vt:lpstr>
      <vt:lpstr>Levels of Assessment and Accreditation Work </vt:lpstr>
      <vt:lpstr>Oversight Work</vt:lpstr>
      <vt:lpstr> Why Engage in Assessment?</vt:lpstr>
      <vt:lpstr>SACS</vt:lpstr>
      <vt:lpstr>MSCHE</vt:lpstr>
      <vt:lpstr>NECHE</vt:lpstr>
      <vt:lpstr>PROGRAM ASSESSMENT PLANNED &amp; SYSTEMATIC  </vt:lpstr>
      <vt:lpstr>Establishing Institutional-Wide Assessment Guidelines</vt:lpstr>
      <vt:lpstr>Assessment in Context</vt:lpstr>
      <vt:lpstr>Managing Assessment Terminology</vt:lpstr>
      <vt:lpstr>Organizing Systems</vt:lpstr>
      <vt:lpstr>Lessons Learned…</vt:lpstr>
      <vt:lpstr> DISCUSSION</vt:lpstr>
      <vt:lpstr>IRM[A] – [Approach] to Assessment</vt:lpstr>
      <vt:lpstr>Sample  Program Assessment Template (Can be modified for course level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ASSESSMENT</dc:title>
  <dc:creator>Nights</dc:creator>
  <cp:lastModifiedBy>Awkward, Robert (DHE)</cp:lastModifiedBy>
  <cp:revision>72</cp:revision>
  <cp:lastPrinted>2019-01-18T17:37:09Z</cp:lastPrinted>
  <dcterms:created xsi:type="dcterms:W3CDTF">2017-11-15T14:57:02Z</dcterms:created>
  <dcterms:modified xsi:type="dcterms:W3CDTF">2019-01-18T17:37:28Z</dcterms:modified>
</cp:coreProperties>
</file>